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7" r:id="rId2"/>
    <p:sldId id="332" r:id="rId3"/>
    <p:sldId id="367" r:id="rId4"/>
    <p:sldId id="345" r:id="rId5"/>
    <p:sldId id="273" r:id="rId6"/>
    <p:sldId id="369" r:id="rId7"/>
    <p:sldId id="276" r:id="rId8"/>
    <p:sldId id="277" r:id="rId9"/>
    <p:sldId id="355" r:id="rId10"/>
    <p:sldId id="287" r:id="rId11"/>
    <p:sldId id="279" r:id="rId12"/>
    <p:sldId id="353" r:id="rId13"/>
    <p:sldId id="354" r:id="rId14"/>
    <p:sldId id="356" r:id="rId15"/>
    <p:sldId id="359" r:id="rId16"/>
    <p:sldId id="307" r:id="rId17"/>
    <p:sldId id="308" r:id="rId18"/>
    <p:sldId id="357" r:id="rId19"/>
    <p:sldId id="311" r:id="rId20"/>
    <p:sldId id="309" r:id="rId21"/>
    <p:sldId id="302" r:id="rId22"/>
    <p:sldId id="328" r:id="rId23"/>
    <p:sldId id="358" r:id="rId24"/>
    <p:sldId id="370" r:id="rId25"/>
    <p:sldId id="371" r:id="rId26"/>
    <p:sldId id="372" r:id="rId27"/>
    <p:sldId id="330" r:id="rId28"/>
    <p:sldId id="34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0" autoAdjust="0"/>
    <p:restoredTop sz="84898" autoAdjust="0"/>
  </p:normalViewPr>
  <p:slideViewPr>
    <p:cSldViewPr snapToGrid="0">
      <p:cViewPr varScale="1">
        <p:scale>
          <a:sx n="102" d="100"/>
          <a:sy n="102" d="100"/>
        </p:scale>
        <p:origin x="992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tiff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30.png>
</file>

<file path=ppt/media/image44.png>
</file>

<file path=ppt/media/image440.png>
</file>

<file path=ppt/media/image450.png>
</file>

<file path=ppt/media/image46.png>
</file>

<file path=ppt/media/image5.jpeg>
</file>

<file path=ppt/media/image6.png>
</file>

<file path=ppt/media/image66.pn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8E95F-430F-41A9-870A-45C0D349F1C5}" type="datetimeFigureOut">
              <a:rPr lang="en-US" smtClean="0"/>
              <a:t>11/7/19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B4524-8231-4097-BAFA-850A31B5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12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 MC simulation engine </a:t>
            </a:r>
          </a:p>
          <a:p>
            <a:r>
              <a:rPr lang="en-US" baseline="0" dirty="0"/>
              <a:t>2- Developed by </a:t>
            </a:r>
            <a:r>
              <a:rPr lang="en-US" baseline="0" dirty="0" err="1"/>
              <a:t>potoff</a:t>
            </a:r>
            <a:r>
              <a:rPr lang="en-US" baseline="0" dirty="0"/>
              <a:t> group &amp; </a:t>
            </a:r>
            <a:r>
              <a:rPr lang="en-US" baseline="0" dirty="0" err="1"/>
              <a:t>schwibert</a:t>
            </a:r>
            <a:endParaRPr lang="en-US" baseline="0" dirty="0"/>
          </a:p>
          <a:p>
            <a:r>
              <a:rPr lang="en-US" baseline="0" dirty="0"/>
              <a:t>3- Developed for running on CPU and GPU</a:t>
            </a:r>
          </a:p>
          <a:p>
            <a:endParaRPr lang="en-US" baseline="0" dirty="0"/>
          </a:p>
          <a:p>
            <a:r>
              <a:rPr lang="en-US" baseline="0" dirty="0"/>
              <a:t>4- CPU system size &lt; 10,000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5- GPU  system size &gt; 10,000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23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226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78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67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2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86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170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013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656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output file when Production is running!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63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24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2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uses the PDB values in the PDB to determine if a particular molecule should be moved or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727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80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541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08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1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9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9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2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5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9F3F3-7B83-4E3D-8230-4393C9859E19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MC-WSU/Workshop" TargetMode="External"/><Relationship Id="rId2" Type="http://schemas.openxmlformats.org/officeDocument/2006/relationships/hyperlink" Target="https://github.com/msoroush/Workshop.gi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430.png"/><Relationship Id="rId7" Type="http://schemas.openxmlformats.org/officeDocument/2006/relationships/image" Target="../media/image1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0.png"/><Relationship Id="rId10" Type="http://schemas.openxmlformats.org/officeDocument/2006/relationships/image" Target="../media/image35.png"/><Relationship Id="rId4" Type="http://schemas.openxmlformats.org/officeDocument/2006/relationships/image" Target="../media/image440.png"/><Relationship Id="rId9" Type="http://schemas.openxmlformats.org/officeDocument/2006/relationships/image" Target="../media/image19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10" Type="http://schemas.openxmlformats.org/officeDocument/2006/relationships/image" Target="../media/image13.png"/><Relationship Id="rId4" Type="http://schemas.openxmlformats.org/officeDocument/2006/relationships/image" Target="../media/image7.tiff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8944"/>
            <a:ext cx="12192000" cy="990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Hands-On With Monte Carlo Simulations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82888"/>
            <a:ext cx="9144000" cy="12954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Mohammad </a:t>
            </a:r>
            <a:r>
              <a:rPr lang="en-US" dirty="0" err="1"/>
              <a:t>Soroush</a:t>
            </a:r>
            <a:r>
              <a:rPr lang="en-US" dirty="0"/>
              <a:t> </a:t>
            </a:r>
            <a:r>
              <a:rPr lang="en-US" dirty="0" err="1"/>
              <a:t>Barhaghi</a:t>
            </a:r>
            <a:r>
              <a:rPr lang="en-US" dirty="0"/>
              <a:t>†, </a:t>
            </a:r>
            <a:r>
              <a:rPr lang="en-US" dirty="0" err="1"/>
              <a:t>Younes</a:t>
            </a:r>
            <a:r>
              <a:rPr lang="en-US" dirty="0"/>
              <a:t> </a:t>
            </a:r>
            <a:r>
              <a:rPr lang="en-US" dirty="0" err="1"/>
              <a:t>Nejahi</a:t>
            </a:r>
            <a:r>
              <a:rPr lang="en-US" dirty="0"/>
              <a:t>‡, Loren </a:t>
            </a:r>
            <a:r>
              <a:rPr lang="en-US" dirty="0" err="1"/>
              <a:t>Schwiebert</a:t>
            </a:r>
            <a:r>
              <a:rPr lang="en-US" dirty="0"/>
              <a:t>‡, and Jeffrey Potoff† </a:t>
            </a:r>
          </a:p>
          <a:p>
            <a:r>
              <a:rPr lang="en-US" sz="2300" dirty="0"/>
              <a:t>† Department of Chemical Engineering &amp; Materials Science, College of Engineering, </a:t>
            </a:r>
          </a:p>
          <a:p>
            <a:r>
              <a:rPr lang="en-US" sz="2300" dirty="0"/>
              <a:t>‡ Department of Computer Science, College of Engineering, Wayne State University, Detroit, MI, </a:t>
            </a:r>
          </a:p>
          <a:p>
            <a:r>
              <a:rPr lang="en-US" sz="2300" dirty="0"/>
              <a:t>USA 48202 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1</a:t>
            </a:fld>
            <a:endParaRPr lang="en-US" dirty="0"/>
          </a:p>
        </p:txBody>
      </p:sp>
      <p:pic>
        <p:nvPicPr>
          <p:cNvPr id="4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2" y="186587"/>
            <a:ext cx="4152896" cy="36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14F07B-CD91-D441-937E-975E88D02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167" y="354841"/>
            <a:ext cx="2261665" cy="146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589AA6-4D2C-6E4E-AD5C-A4A63F06F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1" y="354841"/>
            <a:ext cx="2928147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02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Topology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90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RESI        </a:t>
            </a:r>
            <a:r>
              <a:rPr lang="en-US" sz="2400" b="1" dirty="0"/>
              <a:t>SPCE</a:t>
            </a:r>
            <a:r>
              <a:rPr lang="en-US" sz="2400" dirty="0"/>
              <a:t>          0.00 </a:t>
            </a:r>
          </a:p>
          <a:p>
            <a:pPr marL="0" indent="0">
              <a:buNone/>
            </a:pPr>
            <a:r>
              <a:rPr lang="en-US" sz="2400" dirty="0"/>
              <a:t>GROUP</a:t>
            </a:r>
          </a:p>
          <a:p>
            <a:pPr marL="0" indent="0">
              <a:buNone/>
            </a:pPr>
            <a:r>
              <a:rPr lang="en-US" sz="2400" dirty="0"/>
              <a:t>ATOM    O1    </a:t>
            </a:r>
            <a:r>
              <a:rPr lang="en-US" sz="2400" b="1" dirty="0"/>
              <a:t>OT</a:t>
            </a:r>
            <a:r>
              <a:rPr lang="en-US" sz="2400" dirty="0"/>
              <a:t>      -0.847600  !       O1</a:t>
            </a:r>
          </a:p>
          <a:p>
            <a:pPr marL="0" indent="0">
              <a:buNone/>
            </a:pPr>
            <a:r>
              <a:rPr lang="en-US" sz="2400" dirty="0"/>
              <a:t>ATOM    H1    </a:t>
            </a:r>
            <a:r>
              <a:rPr lang="en-US" sz="2400" b="1" dirty="0"/>
              <a:t>HT</a:t>
            </a:r>
            <a:r>
              <a:rPr lang="en-US" sz="2400" dirty="0"/>
              <a:t>        0.423800  !      /   \</a:t>
            </a:r>
          </a:p>
          <a:p>
            <a:pPr marL="0" indent="0">
              <a:buNone/>
            </a:pPr>
            <a:r>
              <a:rPr lang="en-US" sz="2400" dirty="0"/>
              <a:t>ATOM    H2    </a:t>
            </a:r>
            <a:r>
              <a:rPr lang="en-US" sz="2400" b="1" dirty="0"/>
              <a:t>HT</a:t>
            </a:r>
            <a:r>
              <a:rPr lang="en-US" sz="2400" dirty="0"/>
              <a:t>        0.423800  !  H1     H2</a:t>
            </a:r>
          </a:p>
          <a:p>
            <a:pPr marL="0" indent="0">
              <a:buNone/>
            </a:pPr>
            <a:r>
              <a:rPr lang="en-US" sz="2400" dirty="0"/>
              <a:t>BOND 	O1 H1  	 O1 H2 </a:t>
            </a:r>
          </a:p>
          <a:p>
            <a:pPr marL="0" indent="0">
              <a:buNone/>
            </a:pPr>
            <a:r>
              <a:rPr lang="en-US" sz="2400" dirty="0"/>
              <a:t>PATCHING FIRS NONE LAST NONE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8509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Defines residue name</a:t>
            </a:r>
          </a:p>
          <a:p>
            <a:endParaRPr lang="en-US" dirty="0"/>
          </a:p>
          <a:p>
            <a:r>
              <a:rPr lang="en-US" dirty="0"/>
              <a:t>Maps atom name to atom type</a:t>
            </a:r>
          </a:p>
          <a:p>
            <a:endParaRPr lang="en-US" dirty="0"/>
          </a:p>
          <a:p>
            <a:r>
              <a:rPr lang="en-US" dirty="0"/>
              <a:t>Column 3 is the partial charge</a:t>
            </a:r>
          </a:p>
          <a:p>
            <a:endParaRPr lang="en-US" dirty="0"/>
          </a:p>
          <a:p>
            <a:r>
              <a:rPr lang="en-US" dirty="0"/>
              <a:t>Defines bonds between pairs of atoms.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504211" y="2753591"/>
            <a:ext cx="1518149" cy="2847107"/>
            <a:chOff x="2504211" y="2753591"/>
            <a:chExt cx="1518149" cy="2847107"/>
          </a:xfrm>
        </p:grpSpPr>
        <p:sp>
          <p:nvSpPr>
            <p:cNvPr id="8" name="Rectangle 7"/>
            <p:cNvSpPr/>
            <p:nvPr/>
          </p:nvSpPr>
          <p:spPr>
            <a:xfrm>
              <a:off x="2504211" y="2753591"/>
              <a:ext cx="50915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625206" y="5039589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56827" y="5120088"/>
              <a:ext cx="12736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type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2779570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925385" y="2753591"/>
            <a:ext cx="1443744" cy="2847108"/>
            <a:chOff x="925385" y="2753591"/>
            <a:chExt cx="1443744" cy="2847108"/>
          </a:xfrm>
        </p:grpSpPr>
        <p:sp>
          <p:nvSpPr>
            <p:cNvPr id="7" name="Rectangle 6"/>
            <p:cNvSpPr/>
            <p:nvPr/>
          </p:nvSpPr>
          <p:spPr>
            <a:xfrm>
              <a:off x="1880755" y="2753591"/>
              <a:ext cx="48837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28551" y="5039590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25385" y="5103984"/>
              <a:ext cx="14003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name</a:t>
              </a: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2214998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3288723" y="1819385"/>
            <a:ext cx="2241513" cy="2212288"/>
            <a:chOff x="3288723" y="1819385"/>
            <a:chExt cx="2241513" cy="2212288"/>
          </a:xfrm>
        </p:grpSpPr>
        <p:sp>
          <p:nvSpPr>
            <p:cNvPr id="20" name="Rectangle 19"/>
            <p:cNvSpPr/>
            <p:nvPr/>
          </p:nvSpPr>
          <p:spPr>
            <a:xfrm>
              <a:off x="3288723" y="2753591"/>
              <a:ext cx="1432217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022362" y="1819385"/>
              <a:ext cx="1507873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975387" y="1915273"/>
              <a:ext cx="15548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Partial charges</a:t>
              </a:r>
            </a:p>
          </p:txBody>
        </p:sp>
        <p:cxnSp>
          <p:nvCxnSpPr>
            <p:cNvPr id="24" name="Straight Connector 23"/>
            <p:cNvCxnSpPr>
              <a:endCxn id="20" idx="0"/>
            </p:cNvCxnSpPr>
            <p:nvPr/>
          </p:nvCxnSpPr>
          <p:spPr>
            <a:xfrm flipH="1">
              <a:off x="4004832" y="2380494"/>
              <a:ext cx="17528" cy="373097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7388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570182"/>
            <a:ext cx="10515600" cy="5052291"/>
          </a:xfrm>
        </p:spPr>
        <p:txBody>
          <a:bodyPr>
            <a:normAutofit/>
          </a:bodyPr>
          <a:lstStyle/>
          <a:p>
            <a:r>
              <a:rPr lang="en-US" dirty="0"/>
              <a:t>MOVE_&lt;box number&gt;: move statistics</a:t>
            </a:r>
          </a:p>
          <a:p>
            <a:r>
              <a:rPr lang="en-US" dirty="0"/>
              <a:t>ENER_&lt;box number&gt;: energies</a:t>
            </a:r>
          </a:p>
          <a:p>
            <a:r>
              <a:rPr lang="en-US" dirty="0"/>
              <a:t>STAT_&lt;box number&gt;: density</a:t>
            </a:r>
          </a:p>
          <a:p>
            <a:endParaRPr lang="en-US" dirty="0"/>
          </a:p>
          <a:p>
            <a:r>
              <a:rPr lang="en-US" dirty="0"/>
              <a:t>Data are stored in columns, making them straightforward to extract with </a:t>
            </a:r>
            <a:r>
              <a:rPr lang="en-US" dirty="0" err="1"/>
              <a:t>awk</a:t>
            </a:r>
            <a:r>
              <a:rPr lang="en-US" dirty="0"/>
              <a:t>.</a:t>
            </a:r>
          </a:p>
          <a:p>
            <a:r>
              <a:rPr lang="en-US" dirty="0"/>
              <a:t>Quantities are </a:t>
            </a:r>
            <a:r>
              <a:rPr lang="en-US" u="sng" dirty="0"/>
              <a:t>instantaneous</a:t>
            </a:r>
            <a:r>
              <a:rPr lang="en-US" dirty="0"/>
              <a:t> values, and are defined with MTITLE, ETITLE and STITLE headers near the beginning of the log file.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858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F8FC70D-6093-B348-9C61-BDAE72D1C8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35"/>
          <a:stretch/>
        </p:blipFill>
        <p:spPr>
          <a:xfrm>
            <a:off x="2219511" y="1391303"/>
            <a:ext cx="7752978" cy="53949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2044937" y="1844349"/>
            <a:ext cx="8102125" cy="22998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92E2CD-F69C-4946-9ABE-D45282F75424}"/>
              </a:ext>
            </a:extLst>
          </p:cNvPr>
          <p:cNvSpPr/>
          <p:nvPr/>
        </p:nvSpPr>
        <p:spPr>
          <a:xfrm>
            <a:off x="2044936" y="4209943"/>
            <a:ext cx="975355" cy="2576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57CA803-98A1-2A4A-81B5-BCC63AA4A3EB}"/>
              </a:ext>
            </a:extLst>
          </p:cNvPr>
          <p:cNvCxnSpPr/>
          <p:nvPr/>
        </p:nvCxnSpPr>
        <p:spPr>
          <a:xfrm>
            <a:off x="2219511" y="4522573"/>
            <a:ext cx="7752978" cy="0"/>
          </a:xfrm>
          <a:prstGeom prst="straightConnector1">
            <a:avLst/>
          </a:prstGeom>
          <a:ln w="762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2C4BC15-AE5B-874D-8442-05BAA194EB3A}"/>
              </a:ext>
            </a:extLst>
          </p:cNvPr>
          <p:cNvSpPr txBox="1"/>
          <p:nvPr/>
        </p:nvSpPr>
        <p:spPr>
          <a:xfrm>
            <a:off x="10354962" y="4337907"/>
            <a:ext cx="753762" cy="52322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</a:rPr>
              <a:t>80</a:t>
            </a:r>
          </a:p>
        </p:txBody>
      </p:sp>
    </p:spTree>
    <p:extLst>
      <p:ext uri="{BB962C8B-B14F-4D97-AF65-F5344CB8AC3E}">
        <p14:creationId xmlns:p14="http://schemas.microsoft.com/office/powerpoint/2010/main" val="212881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3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E06D04-86C7-ED47-A87A-7EC18C582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13" y="1495833"/>
            <a:ext cx="9278475" cy="4937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BLOCK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1371599" y="1636529"/>
            <a:ext cx="9573491" cy="6910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07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AE899CF-814F-5140-ADAB-7CFAB25F08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1528">
            <a:off x="782931" y="1281684"/>
            <a:ext cx="4767564" cy="4846320"/>
          </a:xfrm>
          <a:prstGeom prst="trapezoid">
            <a:avLst>
              <a:gd name="adj" fmla="val 0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7545295-70A4-064D-88BD-6A0DDCAE8953}"/>
              </a:ext>
            </a:extLst>
          </p:cNvPr>
          <p:cNvSpPr/>
          <p:nvPr/>
        </p:nvSpPr>
        <p:spPr>
          <a:xfrm>
            <a:off x="5878158" y="1948495"/>
            <a:ext cx="5189838" cy="428192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5F031E-53FA-714B-AC2F-8FDF13BDF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7165" y="2253036"/>
            <a:ext cx="604911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BC5D47-A04C-CE4C-9B71-F279F4FF1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264" y="2171192"/>
            <a:ext cx="604911" cy="548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076E28-1029-FB49-8B94-6F21AA341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8258" y="2531927"/>
            <a:ext cx="604911" cy="548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7986B8-FF14-DD46-A6EF-E9F34DEDD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29" y="4314878"/>
            <a:ext cx="604911" cy="548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FF4A5C-35D1-1C4B-A756-8B2AB10C6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260" y="2986709"/>
            <a:ext cx="453224" cy="5486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24CAC93-07ED-7645-AAAE-89AE9FCFE3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216" y="2171192"/>
            <a:ext cx="453224" cy="5486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43F632-2B9B-3346-A039-CB280FC087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307" y="3261029"/>
            <a:ext cx="453224" cy="5486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E3C667-93B4-E04D-9E16-1BD9267EA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417" y="5460937"/>
            <a:ext cx="453224" cy="5486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0C91F96-AC32-794E-A6DD-5F256410FB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076" y="5399115"/>
            <a:ext cx="453224" cy="5486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D24210-4A08-6742-AEC4-049462DB81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1352" y="3815135"/>
            <a:ext cx="542677" cy="5486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06BA1F-2418-1C4D-AE71-A1EDA2846F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1549" y="5399115"/>
            <a:ext cx="542677" cy="5486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CBD4CEE-EC29-064A-9D21-3CC664F47A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3614" y="4189143"/>
            <a:ext cx="542677" cy="548640"/>
          </a:xfrm>
          <a:prstGeom prst="rect">
            <a:avLst/>
          </a:prstGeom>
        </p:spPr>
      </p:pic>
      <p:sp>
        <p:nvSpPr>
          <p:cNvPr id="22" name="Arc 21">
            <a:extLst>
              <a:ext uri="{FF2B5EF4-FFF2-40B4-BE49-F238E27FC236}">
                <a16:creationId xmlns:a16="http://schemas.microsoft.com/office/drawing/2014/main" id="{F2080515-4779-5E46-9479-340F87973374}"/>
              </a:ext>
            </a:extLst>
          </p:cNvPr>
          <p:cNvSpPr/>
          <p:nvPr/>
        </p:nvSpPr>
        <p:spPr>
          <a:xfrm rot="20487543">
            <a:off x="582577" y="2640470"/>
            <a:ext cx="7845280" cy="3398437"/>
          </a:xfrm>
          <a:prstGeom prst="arc">
            <a:avLst>
              <a:gd name="adj1" fmla="val 13888775"/>
              <a:gd name="adj2" fmla="val 21036525"/>
            </a:avLst>
          </a:prstGeom>
          <a:ln w="38100"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5342C6C-5571-C148-AC32-D7284F73B3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5386" y="5193495"/>
            <a:ext cx="542677" cy="5486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351D54F-DC7D-FB49-90C1-5D8DF2CA5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5501684"/>
            <a:ext cx="453224" cy="5486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138C966-671D-EF4C-B268-BBBCE843B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724" y="3809669"/>
            <a:ext cx="604911" cy="5486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8CDB148-8ACC-ED41-AC0B-D70B6FDD9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037" y="4519077"/>
            <a:ext cx="604911" cy="54864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466FCF9-D4CD-C742-A069-891EEC0A2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3231469"/>
            <a:ext cx="453224" cy="5486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A6C5FD-B342-794E-BAB2-AB09114D4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442" y="4664907"/>
            <a:ext cx="542677" cy="54864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3B2459F-BB97-6343-8594-C62CB04D3D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296" y="3505789"/>
            <a:ext cx="54267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41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2"/>
            <a:ext cx="10924309" cy="4354946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Topology file for adsorbate.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Build PDB and PSF files for adsorbate.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Simulation of CO</a:t>
            </a:r>
            <a:r>
              <a:rPr lang="en-US" baseline="-25000" dirty="0"/>
              <a:t>2</a:t>
            </a:r>
            <a:r>
              <a:rPr lang="en-US" dirty="0"/>
              <a:t> adsorption in IRMOF-1 at 298 K and 1.0 bar.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the number of CO</a:t>
            </a:r>
            <a:r>
              <a:rPr lang="en-US" baseline="-25000" dirty="0"/>
              <a:t>2</a:t>
            </a:r>
            <a:r>
              <a:rPr lang="en-US" dirty="0"/>
              <a:t> adsorbed.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514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6170CD-242A-154C-AD3E-65FE573C9265}"/>
              </a:ext>
            </a:extLst>
          </p:cNvPr>
          <p:cNvGrpSpPr>
            <a:grpSpLocks noChangeAspect="1"/>
          </p:cNvGrpSpPr>
          <p:nvPr/>
        </p:nvGrpSpPr>
        <p:grpSpPr>
          <a:xfrm>
            <a:off x="365354" y="1873948"/>
            <a:ext cx="5629595" cy="3749040"/>
            <a:chOff x="300037" y="828920"/>
            <a:chExt cx="8597450" cy="572549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5ADD68-287A-D94B-A3E8-D58FE8BF0181}"/>
                </a:ext>
              </a:extLst>
            </p:cNvPr>
            <p:cNvSpPr/>
            <p:nvPr/>
          </p:nvSpPr>
          <p:spPr>
            <a:xfrm>
              <a:off x="1636147" y="995986"/>
              <a:ext cx="5472752" cy="5558424"/>
            </a:xfrm>
            <a:prstGeom prst="ellipse">
              <a:avLst/>
            </a:prstGeom>
            <a:noFill/>
            <a:ln w="1016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8F7E4EF-829A-F649-A5F5-3237E0A8A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3586" y="828920"/>
              <a:ext cx="5249950" cy="64008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AC02A7-DD64-B44F-AF74-7FC5372B6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4676324"/>
              <a:ext cx="3484018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662BB80-E695-BD40-A18A-6B8838E19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559" b="65304"/>
            <a:stretch/>
          </p:blipFill>
          <p:spPr>
            <a:xfrm>
              <a:off x="4372523" y="4676324"/>
              <a:ext cx="4524964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EA59CF-0FB6-AC41-B519-0D57E56E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2543033"/>
              <a:ext cx="3291840" cy="1097280"/>
            </a:xfrm>
            <a:prstGeom prst="rect">
              <a:avLst/>
            </a:prstGeom>
          </p:spPr>
        </p:pic>
        <p:pic>
          <p:nvPicPr>
            <p:cNvPr id="17" name="Picture 16" descr="C:\Users\Jason\School\Research\Publications_Common_Assets\GOMC_Full_Size.jpg">
              <a:extLst>
                <a:ext uri="{FF2B5EF4-FFF2-40B4-BE49-F238E27FC236}">
                  <a16:creationId xmlns:a16="http://schemas.microsoft.com/office/drawing/2014/main" id="{999DDF49-437C-044F-BBCB-212F96FF5B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7171" y="2101225"/>
              <a:ext cx="1654088" cy="1463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259E3EF-7EE4-3E46-8EB8-EE140491F547}"/>
                </a:ext>
              </a:extLst>
            </p:cNvPr>
            <p:cNvSpPr/>
            <p:nvPr/>
          </p:nvSpPr>
          <p:spPr>
            <a:xfrm>
              <a:off x="5472752" y="1469000"/>
              <a:ext cx="2277261" cy="7142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C626C27-8B10-8D4F-947F-E7C5E3C49332}"/>
                </a:ext>
              </a:extLst>
            </p:cNvPr>
            <p:cNvSpPr/>
            <p:nvPr/>
          </p:nvSpPr>
          <p:spPr>
            <a:xfrm rot="7555292">
              <a:off x="1608916" y="2121003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8A30DF9-1CE2-1340-8F0B-9AC8F5FA8F73}"/>
                </a:ext>
              </a:extLst>
            </p:cNvPr>
            <p:cNvSpPr/>
            <p:nvPr/>
          </p:nvSpPr>
          <p:spPr>
            <a:xfrm rot="19538757">
              <a:off x="5673559" y="5683185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22B07635-A87F-F943-9A09-A871A8963395}"/>
                </a:ext>
              </a:extLst>
            </p:cNvPr>
            <p:cNvSpPr/>
            <p:nvPr/>
          </p:nvSpPr>
          <p:spPr>
            <a:xfrm rot="16401257">
              <a:off x="6758750" y="3546577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52EB1DC-A0A5-6C46-8F83-C1F60CFEC277}"/>
                </a:ext>
              </a:extLst>
            </p:cNvPr>
            <p:cNvSpPr/>
            <p:nvPr/>
          </p:nvSpPr>
          <p:spPr>
            <a:xfrm rot="4448509">
              <a:off x="1454728" y="4072920"/>
              <a:ext cx="548640" cy="640080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1CC2C4-D78D-0C42-9A30-6C08AF3A8F4C}"/>
              </a:ext>
            </a:extLst>
          </p:cNvPr>
          <p:cNvGrpSpPr>
            <a:grpSpLocks noChangeAspect="1"/>
          </p:cNvGrpSpPr>
          <p:nvPr/>
        </p:nvGrpSpPr>
        <p:grpSpPr>
          <a:xfrm>
            <a:off x="6393476" y="2784535"/>
            <a:ext cx="4839027" cy="3722916"/>
            <a:chOff x="4978813" y="880794"/>
            <a:chExt cx="5987221" cy="460627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A004D49-2F01-3D46-BEF8-8EB159FE01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78813" y="1829473"/>
              <a:ext cx="5987221" cy="3657600"/>
              <a:chOff x="1616363" y="1106055"/>
              <a:chExt cx="6675120" cy="4077837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B2181615-52BE-3C4C-8AE9-598484F8E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5167"/>
              <a:stretch/>
            </p:blipFill>
            <p:spPr>
              <a:xfrm>
                <a:off x="1629063" y="1106055"/>
                <a:ext cx="6583680" cy="1588286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69F6B39-2E8A-2E44-8820-694E8AC9DB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559" b="65304"/>
              <a:stretch/>
            </p:blipFill>
            <p:spPr>
              <a:xfrm>
                <a:off x="1616363" y="3326233"/>
                <a:ext cx="6675120" cy="1618681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9" name="Down Arrow 28">
                <a:extLst>
                  <a:ext uri="{FF2B5EF4-FFF2-40B4-BE49-F238E27FC236}">
                    <a16:creationId xmlns:a16="http://schemas.microsoft.com/office/drawing/2014/main" id="{CCC651CA-95E1-8A44-B105-A4CEDC9AD7F3}"/>
                  </a:ext>
                </a:extLst>
              </p:cNvPr>
              <p:cNvSpPr/>
              <p:nvPr/>
            </p:nvSpPr>
            <p:spPr>
              <a:xfrm>
                <a:off x="4636231" y="2726072"/>
                <a:ext cx="569343" cy="560589"/>
              </a:xfrm>
              <a:prstGeom prst="down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B58AEF4-01DC-FE44-8272-859E9645952E}"/>
                  </a:ext>
                </a:extLst>
              </p:cNvPr>
              <p:cNvSpPr/>
              <p:nvPr/>
            </p:nvSpPr>
            <p:spPr>
              <a:xfrm>
                <a:off x="6650181" y="1330035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9AB0C44D-236A-FB40-9318-FB296CFF1D55}"/>
                  </a:ext>
                </a:extLst>
              </p:cNvPr>
              <p:cNvSpPr/>
              <p:nvPr/>
            </p:nvSpPr>
            <p:spPr>
              <a:xfrm>
                <a:off x="6691745" y="3612277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EED2D3-6EE5-C74E-AC96-117616FFE612}"/>
                </a:ext>
              </a:extLst>
            </p:cNvPr>
            <p:cNvSpPr txBox="1"/>
            <p:nvPr/>
          </p:nvSpPr>
          <p:spPr>
            <a:xfrm>
              <a:off x="9095048" y="880794"/>
              <a:ext cx="1205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/>
                <a:t>Beta Value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32C24759-14AD-134B-8962-7AC7452542EE}"/>
                </a:ext>
              </a:extLst>
            </p:cNvPr>
            <p:cNvSpPr/>
            <p:nvPr/>
          </p:nvSpPr>
          <p:spPr>
            <a:xfrm>
              <a:off x="9445436" y="1292457"/>
              <a:ext cx="510670" cy="502818"/>
            </a:xfrm>
            <a:prstGeom prst="downArrow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2730D49-4F05-A540-AD52-634B4049CFDC}"/>
              </a:ext>
            </a:extLst>
          </p:cNvPr>
          <p:cNvSpPr/>
          <p:nvPr/>
        </p:nvSpPr>
        <p:spPr>
          <a:xfrm>
            <a:off x="6120533" y="1776166"/>
            <a:ext cx="5483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indent="-342900"/>
            <a:r>
              <a:rPr lang="en-US" b="1" dirty="0"/>
              <a:t>Beta = 0</a:t>
            </a:r>
            <a:r>
              <a:rPr lang="en-US" dirty="0"/>
              <a:t>: Displace, Rotate, Intra-swap, Swap, regrowth</a:t>
            </a:r>
          </a:p>
          <a:p>
            <a:pPr lvl="1" indent="-342900"/>
            <a:r>
              <a:rPr lang="en-US" b="1" dirty="0"/>
              <a:t>Beta = 1</a:t>
            </a:r>
            <a:r>
              <a:rPr lang="en-US" dirty="0"/>
              <a:t>: Fix position</a:t>
            </a:r>
          </a:p>
          <a:p>
            <a:pPr lvl="1" indent="-342900"/>
            <a:r>
              <a:rPr lang="en-US" b="1" dirty="0"/>
              <a:t>Beta = 2</a:t>
            </a:r>
            <a:r>
              <a:rPr lang="en-US" dirty="0"/>
              <a:t>: Displace, Rotate, Intra-swap, regrowth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B3FF6B-692C-7547-9B09-7B823B749FD1}"/>
              </a:ext>
            </a:extLst>
          </p:cNvPr>
          <p:cNvSpPr/>
          <p:nvPr/>
        </p:nvSpPr>
        <p:spPr>
          <a:xfrm>
            <a:off x="2030568" y="5790096"/>
            <a:ext cx="1781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Tcl</a:t>
            </a:r>
            <a:r>
              <a:rPr lang="en-US" b="1" dirty="0"/>
              <a:t> script in VMD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4176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199" y="1950752"/>
            <a:ext cx="7139474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Download the crystal structure.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VESTA to: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Extend the unit cell by factor of 2.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Remove the bonds.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Export the structure as PDB file.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716513-D439-5746-9781-8EE8B2174B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/>
          <a:stretch/>
        </p:blipFill>
        <p:spPr>
          <a:xfrm>
            <a:off x="7959333" y="1939452"/>
            <a:ext cx="3383280" cy="4799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420421"/>
            <a:ext cx="998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PDB file, each atom will be considered its own molecule. Assign </a:t>
            </a:r>
            <a:r>
              <a:rPr lang="en-US" dirty="0" err="1"/>
              <a:t>resname</a:t>
            </a:r>
            <a:r>
              <a:rPr lang="en-US" dirty="0"/>
              <a:t> using atom name.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EE3FB0-32B5-C24E-9C16-DB43A9ACC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5226" y="1903718"/>
            <a:ext cx="558321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CA61ED-316D-E04C-AC75-1140EC3260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5226" y="3005067"/>
            <a:ext cx="558321" cy="54864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A4B17BB7-9349-8940-90E1-F1FD397F4465}"/>
              </a:ext>
            </a:extLst>
          </p:cNvPr>
          <p:cNvGrpSpPr/>
          <p:nvPr/>
        </p:nvGrpSpPr>
        <p:grpSpPr>
          <a:xfrm>
            <a:off x="592266" y="4177473"/>
            <a:ext cx="7289800" cy="2093039"/>
            <a:chOff x="592266" y="4101273"/>
            <a:chExt cx="7289800" cy="209303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0548F67-9C70-8147-A00E-2835C652C613}"/>
                </a:ext>
              </a:extLst>
            </p:cNvPr>
            <p:cNvGrpSpPr/>
            <p:nvPr/>
          </p:nvGrpSpPr>
          <p:grpSpPr>
            <a:xfrm>
              <a:off x="592266" y="4101273"/>
              <a:ext cx="7226300" cy="2093039"/>
              <a:chOff x="592266" y="4101273"/>
              <a:chExt cx="7226300" cy="2093039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599317FD-B752-6048-94CE-F423696053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6636"/>
              <a:stretch/>
            </p:blipFill>
            <p:spPr>
              <a:xfrm>
                <a:off x="592266" y="4101273"/>
                <a:ext cx="7226300" cy="889827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72B05214-E371-D546-8130-535859E319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2266" y="5279912"/>
                <a:ext cx="7112000" cy="914400"/>
              </a:xfrm>
              <a:prstGeom prst="rect">
                <a:avLst/>
              </a:prstGeom>
            </p:spPr>
          </p:pic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D58F76-C8A5-EE43-9EE9-4F73CE6ABA1D}"/>
                </a:ext>
              </a:extLst>
            </p:cNvPr>
            <p:cNvSpPr/>
            <p:nvPr/>
          </p:nvSpPr>
          <p:spPr>
            <a:xfrm>
              <a:off x="719692" y="4910567"/>
              <a:ext cx="7162374" cy="4069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57200"/>
              <a:r>
                <a:rPr lang="en-US" b="1" dirty="0"/>
                <a:t>:		:				:		:		:	:	:		    :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2616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609599" y="2077752"/>
            <a:ext cx="7139474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 startAt="3"/>
            </a:pPr>
            <a:r>
              <a:rPr lang="en-US" dirty="0"/>
              <a:t>Use convert script to assign </a:t>
            </a:r>
            <a:r>
              <a:rPr lang="en-US" dirty="0" err="1"/>
              <a:t>resname</a:t>
            </a:r>
            <a:r>
              <a:rPr lang="en-US" dirty="0"/>
              <a:t> and </a:t>
            </a:r>
            <a:r>
              <a:rPr lang="en-US" dirty="0" err="1"/>
              <a:t>resid</a:t>
            </a:r>
            <a:r>
              <a:rPr lang="en-US" dirty="0"/>
              <a:t> based on atom name.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		</a:t>
            </a:r>
            <a:r>
              <a:rPr lang="en-US" b="1" dirty="0" err="1"/>
              <a:t>vmd</a:t>
            </a:r>
            <a:r>
              <a:rPr lang="en-US" b="1" dirty="0"/>
              <a:t> &lt; ./ </a:t>
            </a:r>
            <a:r>
              <a:rPr lang="en-US" b="1" dirty="0" err="1"/>
              <a:t>convert_VESTA_PDB.tcl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716513-D439-5746-9781-8EE8B2174B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/>
          <a:stretch/>
        </p:blipFill>
        <p:spPr>
          <a:xfrm>
            <a:off x="8530833" y="1939452"/>
            <a:ext cx="3383280" cy="4799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420421"/>
            <a:ext cx="998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PDB file, each atom will be considered its own molecule. Assign </a:t>
            </a:r>
            <a:r>
              <a:rPr lang="en-US" dirty="0" err="1"/>
              <a:t>resname</a:t>
            </a:r>
            <a:r>
              <a:rPr lang="en-US" dirty="0"/>
              <a:t> using atom name.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CA61ED-316D-E04C-AC75-1140EC3260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07150" y="2022112"/>
            <a:ext cx="558321" cy="54864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6EB6C44-97D8-374F-95A1-DC3FDEC1BF1E}"/>
              </a:ext>
            </a:extLst>
          </p:cNvPr>
          <p:cNvGrpSpPr/>
          <p:nvPr/>
        </p:nvGrpSpPr>
        <p:grpSpPr>
          <a:xfrm>
            <a:off x="618950" y="3147334"/>
            <a:ext cx="7188200" cy="3474812"/>
            <a:chOff x="618950" y="2918734"/>
            <a:chExt cx="7188200" cy="347481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DD46627-FAEB-3C4B-85A7-8BA44ABB4645}"/>
                </a:ext>
              </a:extLst>
            </p:cNvPr>
            <p:cNvSpPr/>
            <p:nvPr/>
          </p:nvSpPr>
          <p:spPr>
            <a:xfrm>
              <a:off x="618950" y="3601859"/>
              <a:ext cx="7162374" cy="4069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57200"/>
              <a:r>
                <a:rPr lang="en-US" b="1" dirty="0"/>
                <a:t>:		:     :     :     :     :   	     :		:	     :	          :	   :		       :	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5331A24-C774-4D4B-9ABB-A9F91B67B6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350" y="2918734"/>
              <a:ext cx="7162800" cy="7366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3410561-FD79-FE44-B465-4C82A50AD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0" r="1"/>
            <a:stretch/>
          </p:blipFill>
          <p:spPr>
            <a:xfrm>
              <a:off x="657050" y="4005666"/>
              <a:ext cx="7150100" cy="9017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B3A91C2-C77E-8A49-88F7-7B6EB688F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050" y="5314046"/>
              <a:ext cx="7112000" cy="10795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E4C8E7-0A0F-B540-8BDD-93EADBFB394E}"/>
                </a:ext>
              </a:extLst>
            </p:cNvPr>
            <p:cNvSpPr/>
            <p:nvPr/>
          </p:nvSpPr>
          <p:spPr>
            <a:xfrm>
              <a:off x="644350" y="4907239"/>
              <a:ext cx="7162374" cy="4069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57200"/>
              <a:r>
                <a:rPr lang="en-US" b="1" dirty="0"/>
                <a:t>:		:     :     :     :     :   	     :		:	     :	          :	   :		       :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8056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IRMOF-1 Topology file: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B953F69-B45C-7C47-AED3-AC47E66285B6}"/>
              </a:ext>
            </a:extLst>
          </p:cNvPr>
          <p:cNvSpPr/>
          <p:nvPr/>
        </p:nvSpPr>
        <p:spPr>
          <a:xfrm>
            <a:off x="467497" y="1467664"/>
            <a:ext cx="5377249" cy="4247317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MASS   1  O	15.999	O   </a:t>
            </a:r>
          </a:p>
          <a:p>
            <a:r>
              <a:rPr lang="en-US" dirty="0"/>
              <a:t>MASS   2  C	12.010	C	</a:t>
            </a:r>
          </a:p>
          <a:p>
            <a:r>
              <a:rPr lang="en-US" dirty="0"/>
              <a:t>MASS   3  H	1.0079	H   </a:t>
            </a:r>
          </a:p>
          <a:p>
            <a:r>
              <a:rPr lang="en-US" dirty="0"/>
              <a:t>MASS   4  ZN	65.3800	ZN  </a:t>
            </a:r>
          </a:p>
          <a:p>
            <a:endParaRPr lang="en-US" dirty="0"/>
          </a:p>
          <a:p>
            <a:r>
              <a:rPr lang="en-US" dirty="0"/>
              <a:t>DEFA FIRS none LAST none</a:t>
            </a:r>
          </a:p>
          <a:p>
            <a:r>
              <a:rPr lang="en-US" dirty="0"/>
              <a:t>AUTOGENERATE ANGLES DIHEDRALS</a:t>
            </a:r>
          </a:p>
          <a:p>
            <a:endParaRPr lang="en-US" dirty="0"/>
          </a:p>
          <a:p>
            <a:r>
              <a:rPr lang="en-US" dirty="0"/>
              <a:t>RESI	ZN1          	1.333  ! IRMOF-1 - DFT charges</a:t>
            </a:r>
          </a:p>
          <a:p>
            <a:r>
              <a:rPr lang="en-US" dirty="0"/>
              <a:t>ATOM 	ZN1  </a:t>
            </a:r>
            <a:r>
              <a:rPr lang="en-US" dirty="0">
                <a:solidFill>
                  <a:srgbClr val="FF0000"/>
                </a:solidFill>
              </a:rPr>
              <a:t>ZN</a:t>
            </a:r>
            <a:r>
              <a:rPr lang="en-US" dirty="0"/>
              <a:t>	1.333  !  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	H1           	0.162  ! IRMOF-1 - DFT charges</a:t>
            </a:r>
          </a:p>
          <a:p>
            <a:r>
              <a:rPr lang="en-US" dirty="0"/>
              <a:t>ATOM 	H1   </a:t>
            </a:r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dirty="0"/>
              <a:t>	0.162  !</a:t>
            </a:r>
          </a:p>
          <a:p>
            <a:r>
              <a:rPr lang="en-US" dirty="0"/>
              <a:t>PATCHING FIRS NONE LAST NONE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767C77-D1F8-8745-AE62-2FB299F153C2}"/>
              </a:ext>
            </a:extLst>
          </p:cNvPr>
          <p:cNvSpPr/>
          <p:nvPr/>
        </p:nvSpPr>
        <p:spPr>
          <a:xfrm>
            <a:off x="5948601" y="1467664"/>
            <a:ext cx="5749128" cy="5355312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RESI 	O1	-1.564  ! IRMOF-1 - DFT charges</a:t>
            </a:r>
          </a:p>
          <a:p>
            <a:r>
              <a:rPr lang="en-US" dirty="0"/>
              <a:t>ATOM 	O1  </a:t>
            </a:r>
            <a:r>
              <a:rPr lang="en-US" dirty="0">
                <a:solidFill>
                  <a:srgbClr val="FF0000"/>
                </a:solidFill>
              </a:rPr>
              <a:t>O</a:t>
            </a:r>
            <a:r>
              <a:rPr lang="en-US" dirty="0"/>
              <a:t>	-1.564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O2	-0.641  ! IRMOF-1 - DFT charges</a:t>
            </a:r>
          </a:p>
          <a:p>
            <a:r>
              <a:rPr lang="en-US" dirty="0"/>
              <a:t>ATOM 	O2  </a:t>
            </a:r>
            <a:r>
              <a:rPr lang="en-US" dirty="0">
                <a:solidFill>
                  <a:srgbClr val="FF0000"/>
                </a:solidFill>
              </a:rPr>
              <a:t>O</a:t>
            </a:r>
            <a:r>
              <a:rPr lang="en-US" dirty="0"/>
              <a:t>	-0.641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C1	-0.167  ! IRMOF-1 - DFT charges</a:t>
            </a:r>
          </a:p>
          <a:p>
            <a:r>
              <a:rPr lang="en-US" dirty="0"/>
              <a:t>ATOM 	C1 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	-0.167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C2	0.558  ! IRMOF-1 - DFT charges</a:t>
            </a:r>
          </a:p>
          <a:p>
            <a:r>
              <a:rPr lang="en-US" dirty="0"/>
              <a:t>ATOM 	C2 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	0.558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C3	0.106  ! IRMOF-1 - DFT charges</a:t>
            </a:r>
          </a:p>
          <a:p>
            <a:r>
              <a:rPr lang="en-US" dirty="0"/>
              <a:t>ATOM 	C3 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	0.106  !</a:t>
            </a:r>
          </a:p>
          <a:p>
            <a:r>
              <a:rPr lang="en-US" dirty="0"/>
              <a:t>PATCHING FIRS NONE LAST NONE END</a:t>
            </a:r>
          </a:p>
        </p:txBody>
      </p:sp>
    </p:spTree>
    <p:extLst>
      <p:ext uri="{BB962C8B-B14F-4D97-AF65-F5344CB8AC3E}">
        <p14:creationId xmlns:p14="http://schemas.microsoft.com/office/powerpoint/2010/main" val="268987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Tutorial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GitHub</a:t>
            </a:r>
          </a:p>
          <a:p>
            <a:endParaRPr lang="en-US" dirty="0"/>
          </a:p>
          <a:p>
            <a:r>
              <a:rPr lang="en-US" dirty="0"/>
              <a:t>Git clone </a:t>
            </a:r>
            <a:r>
              <a:rPr lang="en-US" u="sng" dirty="0">
                <a:hlinkClick r:id="rId2"/>
              </a:rPr>
              <a:t>https://github.com/</a:t>
            </a:r>
            <a:r>
              <a:rPr lang="en-US" dirty="0">
                <a:hlinkClick r:id="rId3"/>
              </a:rPr>
              <a:t> GOMC-WSU </a:t>
            </a:r>
            <a:r>
              <a:rPr lang="en-US" u="sng" dirty="0">
                <a:hlinkClick r:id="rId2"/>
              </a:rPr>
              <a:t>/Workshop.git</a:t>
            </a:r>
            <a:endParaRPr lang="en-US" u="sng" dirty="0"/>
          </a:p>
          <a:p>
            <a:pPr marL="0" indent="0">
              <a:buNone/>
            </a:pPr>
            <a:endParaRPr lang="en-US" u="sng" dirty="0"/>
          </a:p>
          <a:p>
            <a:r>
              <a:rPr lang="en-US" dirty="0"/>
              <a:t>Website </a:t>
            </a:r>
            <a:r>
              <a:rPr lang="en-US" dirty="0">
                <a:hlinkClick r:id="rId3"/>
              </a:rPr>
              <a:t>https://github.com/GOMC-WSU/Workshop</a:t>
            </a:r>
            <a:endParaRPr lang="en-US" dirty="0"/>
          </a:p>
          <a:p>
            <a:endParaRPr lang="en-US" dirty="0"/>
          </a:p>
          <a:p>
            <a:r>
              <a:rPr lang="en-US" dirty="0"/>
              <a:t>To run example: change the directory to ~/GOMC-Workshop/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071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7C8B737-F392-F14E-BE1F-467342388D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3" t="20205" r="4560" b="21194"/>
          <a:stretch/>
        </p:blipFill>
        <p:spPr>
          <a:xfrm>
            <a:off x="6264554" y="2798690"/>
            <a:ext cx="5179597" cy="3333427"/>
          </a:xfrm>
          <a:prstGeom prst="parallelogram">
            <a:avLst>
              <a:gd name="adj" fmla="val 41226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PSF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200" y="2129276"/>
            <a:ext cx="7442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build scripts (</a:t>
            </a:r>
            <a:r>
              <a:rPr lang="en-US" b="1" dirty="0" err="1"/>
              <a:t>build_EDUSIF_auto.tcl</a:t>
            </a:r>
            <a:r>
              <a:rPr lang="en-US" dirty="0"/>
              <a:t>) to separate each residue type and generate PDB and PSF files.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 beta value to 1 in PDB by using (</a:t>
            </a:r>
            <a:r>
              <a:rPr lang="en-US" b="1" dirty="0" err="1"/>
              <a:t>setBeta.tcl</a:t>
            </a:r>
            <a:r>
              <a:rPr lang="en-US" b="1" dirty="0"/>
              <a:t>) </a:t>
            </a:r>
            <a:r>
              <a:rPr lang="en-US" dirty="0"/>
              <a:t>script.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1" y="1709057"/>
            <a:ext cx="922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PSF file, separate each residue in each file and use </a:t>
            </a:r>
            <a:r>
              <a:rPr lang="en-US" dirty="0" err="1"/>
              <a:t>psfgen</a:t>
            </a:r>
            <a:r>
              <a:rPr lang="en-US" dirty="0"/>
              <a:t> to generate PSF file.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6F736-7CFD-6D47-AEE2-1DA4853BF869}"/>
              </a:ext>
            </a:extLst>
          </p:cNvPr>
          <p:cNvSpPr txBox="1"/>
          <p:nvPr/>
        </p:nvSpPr>
        <p:spPr>
          <a:xfrm>
            <a:off x="838200" y="3869896"/>
            <a:ext cx="7442200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Execute these commands:</a:t>
            </a:r>
          </a:p>
          <a:p>
            <a:pPr>
              <a:lnSpc>
                <a:spcPct val="150000"/>
              </a:lnSpc>
            </a:pP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vmd</a:t>
            </a:r>
            <a:r>
              <a:rPr lang="en-US" b="1" dirty="0"/>
              <a:t> &lt; ./</a:t>
            </a:r>
            <a:r>
              <a:rPr lang="en-US" b="1" dirty="0" err="1"/>
              <a:t>build_EDUSIF_auto.tcl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vmd</a:t>
            </a:r>
            <a:r>
              <a:rPr lang="en-US" b="1" dirty="0"/>
              <a:t> &lt; ./</a:t>
            </a:r>
            <a:r>
              <a:rPr lang="en-US" b="1" dirty="0" err="1"/>
              <a:t>setBeta.tcl</a:t>
            </a:r>
            <a:r>
              <a:rPr 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8173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3498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21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477463"/>
            <a:ext cx="106466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Acceptance criteria for molecule swap in Grand Canonical ensemble Monte Carlo (GCMC).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/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  <a:blipFill>
                <a:blip r:embed="rId3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/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  <a:blipFill>
                <a:blip r:embed="rId4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/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  <a:blipFill>
                <a:blip r:embed="rId5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/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  <a:blipFill>
                <a:blip r:embed="rId6"/>
                <a:stretch>
                  <a:fillRect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06002C0E-C9AB-8249-AEF4-49AC2F6F4A6E}"/>
              </a:ext>
            </a:extLst>
          </p:cNvPr>
          <p:cNvSpPr/>
          <p:nvPr/>
        </p:nvSpPr>
        <p:spPr>
          <a:xfrm>
            <a:off x="928551" y="2101046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Chemical Potential (K)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7D0C4B-EEDB-7C43-9FDE-8676E30238B2}"/>
              </a:ext>
            </a:extLst>
          </p:cNvPr>
          <p:cNvSpPr/>
          <p:nvPr/>
        </p:nvSpPr>
        <p:spPr>
          <a:xfrm>
            <a:off x="928550" y="4440688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Fugacity (bar)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D2DF37-0532-1B41-A6AA-765CDA44A9C0}"/>
              </a:ext>
            </a:extLst>
          </p:cNvPr>
          <p:cNvGrpSpPr/>
          <p:nvPr/>
        </p:nvGrpSpPr>
        <p:grpSpPr>
          <a:xfrm>
            <a:off x="6632932" y="1986790"/>
            <a:ext cx="5189838" cy="4281920"/>
            <a:chOff x="6632932" y="1877573"/>
            <a:chExt cx="5189838" cy="42819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623574-093B-724B-AEA7-34B74DB49898}"/>
                </a:ext>
              </a:extLst>
            </p:cNvPr>
            <p:cNvSpPr/>
            <p:nvPr/>
          </p:nvSpPr>
          <p:spPr>
            <a:xfrm>
              <a:off x="6632932" y="1877573"/>
              <a:ext cx="5189838" cy="428192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6BFED3-2425-484E-A035-225726711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36785" y="2230316"/>
              <a:ext cx="604911" cy="54864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07E08B1-B161-294E-8ECC-631258869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23884" y="2148472"/>
              <a:ext cx="604911" cy="54864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CACD6D-E207-6D40-B103-3930C5E1B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427878" y="2311497"/>
              <a:ext cx="604911" cy="54864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C87D98A-CEE8-A94E-B9E2-CF62194CD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83649" y="4292158"/>
              <a:ext cx="604911" cy="54864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772D48-D0AE-1B4E-874C-46BC1FB2E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32880" y="2963989"/>
              <a:ext cx="453224" cy="54864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BB127DC-D13E-4F42-AD90-A917DBB01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509836" y="2148472"/>
              <a:ext cx="453224" cy="54864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374097B-7269-0E48-8622-C003CE64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990927" y="3238309"/>
              <a:ext cx="453224" cy="54864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2E63CEC-915D-2749-B7A7-E67EE23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57037" y="5438217"/>
              <a:ext cx="453224" cy="54864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0C506AA-0883-2245-B973-B5802D799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141696" y="5376395"/>
              <a:ext cx="453224" cy="54864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309BB0-D56E-F642-8234-B42750CDA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40972" y="3792415"/>
              <a:ext cx="542677" cy="54864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A8F8EB8-5E81-9F4C-B7E1-78659C6D1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371169" y="5376395"/>
              <a:ext cx="542677" cy="54864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1E92A1D-0059-DE45-B7A8-7873C38F9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503234" y="4166423"/>
              <a:ext cx="542677" cy="54864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6BEE4B1-0008-AB42-81C7-7B227CFC4F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72" b="2517"/>
            <a:stretch/>
          </p:blipFill>
          <p:spPr>
            <a:xfrm>
              <a:off x="7601891" y="2947377"/>
              <a:ext cx="3067326" cy="2194560"/>
            </a:xfrm>
            <a:prstGeom prst="rect">
              <a:avLst/>
            </a:prstGeom>
          </p:spPr>
        </p:pic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2FD341DD-CDB4-0A4E-9417-412BEF2FC7B3}"/>
                </a:ext>
              </a:extLst>
            </p:cNvPr>
            <p:cNvSpPr/>
            <p:nvPr/>
          </p:nvSpPr>
          <p:spPr>
            <a:xfrm rot="15252166">
              <a:off x="8691814" y="3142078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C1D7C257-A657-0847-B137-622AD3DDD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25006" y="5170775"/>
              <a:ext cx="542677" cy="54864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CD30BBA-753C-9D47-83B0-F6A0D36C2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35554" y="5478964"/>
              <a:ext cx="453224" cy="548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7845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GCMC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6"/>
            <a:ext cx="5181600" cy="4765125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../build/reservoir/START_BOX_1.pdb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0.30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0.30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       0.40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Chemical Potential/Fugacity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CO2          1.0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C1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C2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C3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H1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O1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O2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ZN1           0.0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3082990" y="4843844"/>
                <a:ext cx="7729172" cy="158908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dirty="0"/>
                  <a:t>  Vector1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1, 0, 0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Vector2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Vector3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func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  <m:func>
                                  <m:func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func>
                              </m:e>
                            </m:func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func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</m:func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func>
                                              <m:func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>
                                                    <a:latin typeface="Cambria Math" panose="02040503050406030204" pitchFamily="18" charset="0"/>
                                                  </a:rPr>
                                                  <m:t>cos</m:t>
                                                </m:r>
                                              </m:fName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𝛾</m:t>
                                                </m:r>
                                              </m:e>
                                            </m:func>
                                          </m:e>
                                        </m:func>
                                      </m:num>
                                      <m:den>
                                        <m:rad>
                                          <m:radPr>
                                            <m:degHide m:val="on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radPr>
                                          <m:deg/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1−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func>
                                                      <m:funcPr>
                                                        <m:ctrlP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funcPr>
                                                      <m:fName>
                                                        <m:r>
                                                          <m:rPr>
                                                            <m:sty m:val="p"/>
                                                          </m:rPr>
                                                          <a:rPr lang="en-US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cos</m:t>
                                                        </m:r>
                                                      </m:fName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</a:rPr>
                                                          <m:t>𝛾</m:t>
                                                        </m:r>
                                                      </m:e>
                                                    </m:func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e>
                                        </m:rad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2990" y="4843844"/>
                <a:ext cx="7729172" cy="1589089"/>
              </a:xfrm>
              <a:prstGeom prst="rect">
                <a:avLst/>
              </a:prstGeom>
              <a:blipFill>
                <a:blip r:embed="rId3"/>
                <a:stretch>
                  <a:fillRect l="-163" t="-3077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5162" y="1481736"/>
            <a:ext cx="3589020" cy="3535106"/>
          </a:xfr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0  </a:t>
            </a:r>
            <a:r>
              <a:rPr lang="en-US" sz="1400" dirty="0">
                <a:solidFill>
                  <a:srgbClr val="FF0000"/>
                </a:solidFill>
              </a:rPr>
              <a:t>36.8140   0.0      0.0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</a:t>
            </a:r>
            <a:r>
              <a:rPr lang="en-US" sz="1400" dirty="0">
                <a:solidFill>
                  <a:srgbClr val="FF0000"/>
                </a:solidFill>
              </a:rPr>
              <a:t>18.2583  31.9880   0.0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</a:t>
            </a:r>
            <a:r>
              <a:rPr lang="en-US" sz="1400" dirty="0">
                <a:solidFill>
                  <a:srgbClr val="FF0000"/>
                </a:solidFill>
              </a:rPr>
              <a:t>18.2712  10.5596  30.1748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1  50.00 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1   0.00  50.00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1   0.00  00.00  50.00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</a:t>
            </a:r>
            <a:r>
              <a:rPr lang="en-US" sz="1400" b="1" dirty="0" err="1"/>
              <a:t>OutHistSettings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DistName</a:t>
            </a:r>
            <a:r>
              <a:rPr lang="en-US" sz="1400" dirty="0">
                <a:solidFill>
                  <a:srgbClr val="FF0000"/>
                </a:solidFill>
              </a:rPr>
              <a:t>	 dis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HistName</a:t>
            </a:r>
            <a:r>
              <a:rPr lang="en-US" sz="1400" dirty="0">
                <a:solidFill>
                  <a:srgbClr val="FF0000"/>
                </a:solidFill>
              </a:rPr>
              <a:t>	 his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RunNumber</a:t>
            </a:r>
            <a:r>
              <a:rPr lang="en-US" sz="1400" dirty="0">
                <a:solidFill>
                  <a:srgbClr val="FF0000"/>
                </a:solidFill>
              </a:rPr>
              <a:t>	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RunLetter</a:t>
            </a:r>
            <a:r>
              <a:rPr lang="en-US" sz="1400" dirty="0">
                <a:solidFill>
                  <a:srgbClr val="FF0000"/>
                </a:solidFill>
              </a:rPr>
              <a:t>	 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SampleFreq</a:t>
            </a:r>
            <a:r>
              <a:rPr lang="en-US" sz="1400" dirty="0">
                <a:solidFill>
                  <a:srgbClr val="FF0000"/>
                </a:solidFill>
              </a:rPr>
              <a:t>	 200</a:t>
            </a:r>
          </a:p>
        </p:txBody>
      </p:sp>
    </p:spTree>
    <p:extLst>
      <p:ext uri="{BB962C8B-B14F-4D97-AF65-F5344CB8AC3E}">
        <p14:creationId xmlns:p14="http://schemas.microsoft.com/office/powerpoint/2010/main" val="3009164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</a:t>
            </a:r>
            <a:r>
              <a:rPr lang="en-US" dirty="0" err="1"/>
              <a:t>output_AR.log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'/STAT_0/ {print $2, $3*$5}' &gt; </a:t>
            </a:r>
            <a:r>
              <a:rPr lang="en-US" dirty="0" err="1"/>
              <a:t>mol_AR_fluct.dat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4544" y="2524212"/>
            <a:ext cx="5354034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42225"/>
            <a:ext cx="5509636" cy="425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651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</a:t>
            </a:r>
            <a:r>
              <a:rPr lang="en-US" dirty="0" err="1"/>
              <a:t>output_AR.log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'/STAT_0/ {print $2, $3*$5}' &gt; </a:t>
            </a:r>
            <a:r>
              <a:rPr lang="en-US" dirty="0" err="1"/>
              <a:t>mol_AR_fluct.dat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9721" y="2524212"/>
            <a:ext cx="5343679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53506"/>
            <a:ext cx="5509636" cy="423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005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output_CO2.log | </a:t>
            </a:r>
            <a:r>
              <a:rPr lang="en-US" dirty="0" err="1"/>
              <a:t>awk</a:t>
            </a:r>
            <a:r>
              <a:rPr lang="en-US" dirty="0"/>
              <a:t> '/STAT_0/ {print $2, $3*$5}' &gt; mol_CO2_fluct.dat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98992" y="2524212"/>
            <a:ext cx="5225137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61116"/>
            <a:ext cx="5509636" cy="422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906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>
            <a:normAutofit/>
          </a:bodyPr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output_CO2.log | </a:t>
            </a:r>
            <a:r>
              <a:rPr lang="en-US" dirty="0" err="1"/>
              <a:t>awk</a:t>
            </a:r>
            <a:r>
              <a:rPr lang="en-US" dirty="0"/>
              <a:t> '/STAT_0/ {print $2, $3*$5}' &gt; mol_CO2_fluct.dat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06279" y="2524212"/>
            <a:ext cx="5210562" cy="409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422" y="2462250"/>
            <a:ext cx="5509636" cy="42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31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on Multicore and GPU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551" y="1530021"/>
            <a:ext cx="10515600" cy="496120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3537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28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1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94"/>
            <a:ext cx="10515600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7073"/>
            <a:ext cx="10515600" cy="436302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Grand canonical Monte Carlo simulation </a:t>
            </a:r>
          </a:p>
          <a:p>
            <a:pPr lvl="1"/>
            <a:r>
              <a:rPr lang="en-US" dirty="0"/>
              <a:t>Adsorption of </a:t>
            </a:r>
            <a:r>
              <a:rPr lang="en-US" dirty="0" err="1"/>
              <a:t>Ar</a:t>
            </a:r>
            <a:r>
              <a:rPr lang="en-US" dirty="0"/>
              <a:t> and CO</a:t>
            </a:r>
            <a:r>
              <a:rPr lang="en-US" baseline="-25000" dirty="0"/>
              <a:t>2</a:t>
            </a:r>
            <a:r>
              <a:rPr lang="en-US" dirty="0"/>
              <a:t> in IRMOF-1</a:t>
            </a:r>
          </a:p>
          <a:p>
            <a:pPr lvl="2"/>
            <a:r>
              <a:rPr lang="en-US" dirty="0"/>
              <a:t>System setup for adsorption in porous materials, using automated HTS tools</a:t>
            </a:r>
          </a:p>
          <a:p>
            <a:pPr lvl="2"/>
            <a:r>
              <a:rPr lang="en-US" dirty="0"/>
              <a:t>Extract the simulation results</a:t>
            </a:r>
          </a:p>
          <a:p>
            <a:pPr marL="685800" lvl="2" indent="-45720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Canonical Monte Carlo simulation. </a:t>
            </a:r>
          </a:p>
          <a:p>
            <a:pPr lvl="1"/>
            <a:r>
              <a:rPr lang="en-US" dirty="0"/>
              <a:t>Solvation free energy of Ne, </a:t>
            </a:r>
            <a:r>
              <a:rPr lang="en-US" dirty="0" err="1"/>
              <a:t>Ar</a:t>
            </a:r>
            <a:r>
              <a:rPr lang="en-US" dirty="0"/>
              <a:t>, and Kr in cyclohexane</a:t>
            </a:r>
          </a:p>
          <a:p>
            <a:pPr lvl="2"/>
            <a:r>
              <a:rPr lang="en-US" dirty="0"/>
              <a:t>System setup for free energy calculation</a:t>
            </a:r>
          </a:p>
          <a:p>
            <a:pPr lvl="2"/>
            <a:r>
              <a:rPr lang="en-US" dirty="0"/>
              <a:t>Calculate the solvation free energy with TI and FEP estimators</a:t>
            </a:r>
          </a:p>
          <a:p>
            <a:pPr marL="914400" lvl="2" indent="0"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490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325" y="2753588"/>
            <a:ext cx="9471721" cy="41044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875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34868" y="124078"/>
            <a:ext cx="10515600" cy="1199717"/>
          </a:xfrm>
        </p:spPr>
        <p:txBody>
          <a:bodyPr/>
          <a:lstStyle/>
          <a:p>
            <a:r>
              <a:rPr lang="en-US" dirty="0"/>
              <a:t>Introduction to GOMC</a:t>
            </a:r>
          </a:p>
        </p:txBody>
      </p:sp>
      <p:pic>
        <p:nvPicPr>
          <p:cNvPr id="4" name="Picture 16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81CD7778-D87D-9A42-9D4B-0391696F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319" y="2464480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C37637-5156-B74B-899E-C8E774D092DD}"/>
              </a:ext>
            </a:extLst>
          </p:cNvPr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90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E24793CD-D244-6E42-993F-383F70FDECCA}"/>
              </a:ext>
            </a:extLst>
          </p:cNvPr>
          <p:cNvGrpSpPr>
            <a:grpSpLocks noChangeAspect="1"/>
          </p:cNvGrpSpPr>
          <p:nvPr/>
        </p:nvGrpSpPr>
        <p:grpSpPr>
          <a:xfrm>
            <a:off x="1121543" y="300410"/>
            <a:ext cx="10236725" cy="6089733"/>
            <a:chOff x="843425" y="314527"/>
            <a:chExt cx="10402204" cy="618817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87D57CB-764C-2F44-8C3E-56EDA0A37BC9}"/>
                </a:ext>
              </a:extLst>
            </p:cNvPr>
            <p:cNvSpPr/>
            <p:nvPr/>
          </p:nvSpPr>
          <p:spPr>
            <a:xfrm>
              <a:off x="4304878" y="31452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44B03CA-C972-624E-8914-B133997FDC0D}"/>
                </a:ext>
              </a:extLst>
            </p:cNvPr>
            <p:cNvSpPr/>
            <p:nvPr/>
          </p:nvSpPr>
          <p:spPr>
            <a:xfrm>
              <a:off x="7770909" y="314527"/>
              <a:ext cx="3474720" cy="309013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B4E316C-90C3-0F44-81C7-5155752E1B42}"/>
                </a:ext>
              </a:extLst>
            </p:cNvPr>
            <p:cNvSpPr/>
            <p:nvPr/>
          </p:nvSpPr>
          <p:spPr>
            <a:xfrm>
              <a:off x="843425" y="31452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3DAB0262-B20F-3248-9A4A-6A4CB98023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631"/>
            <a:stretch/>
          </p:blipFill>
          <p:spPr bwMode="auto">
            <a:xfrm>
              <a:off x="1315041" y="1060912"/>
              <a:ext cx="2583544" cy="21945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014B5C3-62E1-BF45-92F1-97C216762D5B}"/>
                </a:ext>
              </a:extLst>
            </p:cNvPr>
            <p:cNvSpPr/>
            <p:nvPr/>
          </p:nvSpPr>
          <p:spPr>
            <a:xfrm>
              <a:off x="1274367" y="480016"/>
              <a:ext cx="2583544" cy="590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NVT, NPT, GCMC, </a:t>
              </a:r>
            </a:p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and GEMC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5AE94C1-2695-3F4B-A819-F703DAD1C4D7}"/>
                </a:ext>
              </a:extLst>
            </p:cNvPr>
            <p:cNvSpPr/>
            <p:nvPr/>
          </p:nvSpPr>
          <p:spPr>
            <a:xfrm>
              <a:off x="4404982" y="483681"/>
              <a:ext cx="3169108" cy="5772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Linear, Branched, cyclic, and Polar molecules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2C4E8A-FFB1-B542-8D8E-AA5EAB340E18}"/>
                </a:ext>
              </a:extLst>
            </p:cNvPr>
            <p:cNvSpPr/>
            <p:nvPr/>
          </p:nvSpPr>
          <p:spPr>
            <a:xfrm>
              <a:off x="8157076" y="1467425"/>
              <a:ext cx="2740670" cy="18474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Martini</a:t>
              </a:r>
            </a:p>
            <a:p>
              <a:pPr algn="ctr"/>
              <a:r>
                <a:rPr lang="en-US" sz="2400" dirty="0" err="1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Charmm</a:t>
              </a:r>
              <a:endParaRPr lang="en-US" sz="2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OPLS</a:t>
              </a: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Mie</a:t>
              </a:r>
            </a:p>
            <a:p>
              <a:pPr algn="ctr"/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Exp-6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9B7464E-DD9D-8443-A7D4-32F66C3DE6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6878"/>
            <a:stretch/>
          </p:blipFill>
          <p:spPr>
            <a:xfrm>
              <a:off x="8419284" y="493154"/>
              <a:ext cx="2196087" cy="952500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0792B3C-430C-F04F-BEB7-279FDBEE298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66979" y="1300150"/>
              <a:ext cx="3017520" cy="1716083"/>
              <a:chOff x="6965082" y="14691578"/>
              <a:chExt cx="6706713" cy="381414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78D2F4C1-D249-EE45-8382-E2D50DE206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5082" y="16388270"/>
                <a:ext cx="3221851" cy="2117453"/>
              </a:xfrm>
              <a:prstGeom prst="rect">
                <a:avLst/>
              </a:prstGeom>
              <a:noFill/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FECB692-C238-854B-A5A0-FB666C0D5D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56585" y="14902907"/>
                <a:ext cx="1964615" cy="917615"/>
              </a:xfrm>
              <a:prstGeom prst="rect">
                <a:avLst/>
              </a:prstGeom>
              <a:noFill/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A1AD2CD9-7B07-1E41-B5D5-9D7417F9F5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64867" y="17394346"/>
                <a:ext cx="1178562" cy="630420"/>
              </a:xfrm>
              <a:prstGeom prst="rect">
                <a:avLst/>
              </a:prstGeom>
              <a:noFill/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40C24F39-F390-9B48-A7E7-BC82620958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0962554" y="15677056"/>
                <a:ext cx="3694719" cy="1723763"/>
              </a:xfrm>
              <a:prstGeom prst="rect">
                <a:avLst/>
              </a:prstGeom>
              <a:noFill/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3FB08D-A355-A84C-BC40-630DF0AC26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16" t="-1316" r="5877" b="-1"/>
              <a:stretch/>
            </p:blipFill>
            <p:spPr>
              <a:xfrm>
                <a:off x="9691914" y="14691578"/>
                <a:ext cx="2078183" cy="2286000"/>
              </a:xfrm>
              <a:prstGeom prst="rect">
                <a:avLst/>
              </a:prstGeom>
            </p:spPr>
          </p:pic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F557FF5-162E-9448-A3A1-D658860FCABF}"/>
                  </a:ext>
                </a:extLst>
              </p:cNvPr>
              <p:cNvGrpSpPr/>
              <p:nvPr/>
            </p:nvGrpSpPr>
            <p:grpSpPr>
              <a:xfrm>
                <a:off x="6965082" y="14691578"/>
                <a:ext cx="6706713" cy="3814145"/>
                <a:chOff x="7600992" y="14638730"/>
                <a:chExt cx="6706713" cy="3814145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D827FBAB-99C4-1B49-9BC8-5B7153DD96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600992" y="16335422"/>
                  <a:ext cx="3221851" cy="2117453"/>
                </a:xfrm>
                <a:prstGeom prst="rect">
                  <a:avLst/>
                </a:prstGeom>
                <a:noFill/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07FA572C-AAE7-894A-BA98-EE3ADBCA2F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92495" y="14850059"/>
                  <a:ext cx="1964615" cy="917615"/>
                </a:xfrm>
                <a:prstGeom prst="rect">
                  <a:avLst/>
                </a:prstGeom>
                <a:noFill/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321E4AF1-3F46-BF48-8410-FDF356E0BD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000777" y="17341498"/>
                  <a:ext cx="1178562" cy="630420"/>
                </a:xfrm>
                <a:prstGeom prst="rect">
                  <a:avLst/>
                </a:prstGeom>
                <a:noFill/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1059F2CE-A5D2-134E-B83B-9153844AFD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11598464" y="15624208"/>
                  <a:ext cx="3694719" cy="1723763"/>
                </a:xfrm>
                <a:prstGeom prst="rect">
                  <a:avLst/>
                </a:prstGeom>
                <a:noFill/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5FF9CBFE-0349-0D4B-BF7A-F8D9F8DD61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516" t="-1316" r="5877" b="-1"/>
                <a:stretch/>
              </p:blipFill>
              <p:spPr>
                <a:xfrm>
                  <a:off x="10327824" y="14638730"/>
                  <a:ext cx="2078183" cy="2286000"/>
                </a:xfrm>
                <a:prstGeom prst="rect">
                  <a:avLst/>
                </a:prstGeom>
              </p:spPr>
            </p:pic>
          </p:grp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6261467-A3C3-574F-B521-5F2DF04A0C9A}"/>
                </a:ext>
              </a:extLst>
            </p:cNvPr>
            <p:cNvSpPr/>
            <p:nvPr/>
          </p:nvSpPr>
          <p:spPr>
            <a:xfrm>
              <a:off x="4308336" y="3406577"/>
              <a:ext cx="3455448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C937089-AC88-5D46-B46E-6BF347BF6D1D}"/>
                </a:ext>
              </a:extLst>
            </p:cNvPr>
            <p:cNvSpPr/>
            <p:nvPr/>
          </p:nvSpPr>
          <p:spPr>
            <a:xfrm>
              <a:off x="7774577" y="3404664"/>
              <a:ext cx="3463016" cy="3098041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5B0FC1E-D021-874A-9437-4C2D8CECFD2A}"/>
                </a:ext>
              </a:extLst>
            </p:cNvPr>
            <p:cNvSpPr/>
            <p:nvPr/>
          </p:nvSpPr>
          <p:spPr>
            <a:xfrm>
              <a:off x="846883" y="3406577"/>
              <a:ext cx="3474720" cy="3096127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            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0C8B74E-05CA-404F-9092-B606B32D76BC}"/>
                </a:ext>
              </a:extLst>
            </p:cNvPr>
            <p:cNvSpPr>
              <a:spLocks/>
            </p:cNvSpPr>
            <p:nvPr/>
          </p:nvSpPr>
          <p:spPr>
            <a:xfrm>
              <a:off x="8538592" y="4289182"/>
              <a:ext cx="2011680" cy="365760"/>
            </a:xfrm>
            <a:prstGeom prst="rect">
              <a:avLst/>
            </a:prstGeom>
            <a:solidFill>
              <a:srgbClr val="92D050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CPU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9378116-66C0-384E-919F-17D18E5FE4D5}"/>
                </a:ext>
              </a:extLst>
            </p:cNvPr>
            <p:cNvSpPr>
              <a:spLocks/>
            </p:cNvSpPr>
            <p:nvPr/>
          </p:nvSpPr>
          <p:spPr>
            <a:xfrm>
              <a:off x="8552377" y="4780184"/>
              <a:ext cx="2011680" cy="365760"/>
            </a:xfrm>
            <a:prstGeom prst="rect">
              <a:avLst/>
            </a:prstGeom>
            <a:solidFill>
              <a:srgbClr val="92D050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 err="1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OpenMP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AA212C9-8BF8-A043-9300-7646552C6D51}"/>
                </a:ext>
              </a:extLst>
            </p:cNvPr>
            <p:cNvSpPr>
              <a:spLocks/>
            </p:cNvSpPr>
            <p:nvPr/>
          </p:nvSpPr>
          <p:spPr>
            <a:xfrm>
              <a:off x="8552377" y="5274730"/>
              <a:ext cx="2011680" cy="365760"/>
            </a:xfrm>
            <a:prstGeom prst="rect">
              <a:avLst/>
            </a:prstGeom>
            <a:solidFill>
              <a:srgbClr val="FFC000"/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rPr>
                <a:t>GPU</a:t>
              </a:r>
              <a:endParaRPr lang="en-US" sz="2133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2275C6-8465-6240-A735-A18E5C0C1782}"/>
                </a:ext>
              </a:extLst>
            </p:cNvPr>
            <p:cNvSpPr>
              <a:spLocks/>
            </p:cNvSpPr>
            <p:nvPr/>
          </p:nvSpPr>
          <p:spPr>
            <a:xfrm>
              <a:off x="8552377" y="5769276"/>
              <a:ext cx="2011680" cy="36576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33" dirty="0" err="1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OpenMP</a:t>
              </a:r>
              <a:r>
                <a:rPr lang="en-US" sz="2133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 + GPU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9659A34-8B25-154A-BB84-3FC671171486}"/>
                </a:ext>
              </a:extLst>
            </p:cNvPr>
            <p:cNvSpPr/>
            <p:nvPr/>
          </p:nvSpPr>
          <p:spPr>
            <a:xfrm>
              <a:off x="8216498" y="3564943"/>
              <a:ext cx="2583545" cy="4207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Parallelization</a:t>
              </a:r>
              <a:endParaRPr lang="en-US" sz="2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30" name="Picture 2">
              <a:extLst>
                <a:ext uri="{FF2B5EF4-FFF2-40B4-BE49-F238E27FC236}">
                  <a16:creationId xmlns:a16="http://schemas.microsoft.com/office/drawing/2014/main" id="{2303A520-4125-F640-A0F7-785F6D4332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772" b="367"/>
            <a:stretch/>
          </p:blipFill>
          <p:spPr bwMode="auto">
            <a:xfrm>
              <a:off x="4477676" y="3957224"/>
              <a:ext cx="3207714" cy="201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DA09E65-D5E0-8F46-BFB4-72455572F31D}"/>
                </a:ext>
              </a:extLst>
            </p:cNvPr>
            <p:cNvSpPr/>
            <p:nvPr/>
          </p:nvSpPr>
          <p:spPr>
            <a:xfrm>
              <a:off x="996549" y="3508482"/>
              <a:ext cx="3131420" cy="29091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67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Moves Supported:</a:t>
              </a:r>
            </a:p>
            <a:p>
              <a:pPr algn="ctr"/>
              <a:endParaRPr lang="en-US" sz="1467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Displacement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Rotation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Swap; Intra-swap (CD-CBMC)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Regrowth   (CD-CBMC)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MEMC (inter/intra)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</a:rPr>
                <a:t>Multi-particle move</a:t>
              </a: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</a:rPr>
                <a:t>Free energy calculations</a:t>
              </a:r>
              <a:endParaRPr lang="en-US" sz="1467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rgbClr val="FF0000"/>
                </a:solidFill>
              </a:endParaRPr>
            </a:p>
            <a:p>
              <a:pPr marL="609585" indent="-609585">
                <a:buFont typeface="+mj-lt"/>
                <a:buAutoNum type="arabicPeriod"/>
              </a:pPr>
              <a:r>
                <a:rPr lang="en-US" sz="1467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Volume (isotropic, anisotropic)</a:t>
              </a:r>
            </a:p>
          </p:txBody>
        </p:sp>
      </p:grp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EF41DEFC-5262-D745-8ABC-EF1D1372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29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173" y="2838552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371273" y="3415437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89651" y="3385584"/>
            <a:ext cx="2022764" cy="8263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Log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789651" y="1437878"/>
            <a:ext cx="2022764" cy="76037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789651" y="2388031"/>
            <a:ext cx="2022764" cy="76751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7311259" y="3345543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8789651" y="4441924"/>
            <a:ext cx="2022764" cy="105371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Block Averages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826978" y="5717309"/>
            <a:ext cx="1985437" cy="9658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GCMC: Histogram</a:t>
            </a:r>
          </a:p>
        </p:txBody>
      </p:sp>
    </p:spTree>
    <p:extLst>
      <p:ext uri="{BB962C8B-B14F-4D97-AF65-F5344CB8AC3E}">
        <p14:creationId xmlns:p14="http://schemas.microsoft.com/office/powerpoint/2010/main" val="3633711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I/O: Input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69688" y="1770066"/>
            <a:ext cx="42314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Coordinates of all atoms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9688" y="2839537"/>
            <a:ext cx="83261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Connectivity between atoms and partial charges.</a:t>
            </a:r>
          </a:p>
          <a:p>
            <a:r>
              <a:rPr lang="en-US" sz="3200" dirty="0"/>
              <a:t>Maps atom names to atom types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69688" y="4251454"/>
            <a:ext cx="87223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Bonded and non-bonded parameters for all atoms, </a:t>
            </a:r>
          </a:p>
          <a:p>
            <a:r>
              <a:rPr lang="en-US" sz="3200" dirty="0"/>
              <a:t>bonds, angles and dihedrals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69688" y="5590348"/>
            <a:ext cx="82814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 run conditions: box size, temperature</a:t>
            </a:r>
          </a:p>
          <a:p>
            <a:r>
              <a:rPr lang="en-US" sz="3200" dirty="0"/>
              <a:t>Move ratios, parameter files, etc.</a:t>
            </a:r>
          </a:p>
        </p:txBody>
      </p:sp>
    </p:spTree>
    <p:extLst>
      <p:ext uri="{BB962C8B-B14F-4D97-AF65-F5344CB8AC3E}">
        <p14:creationId xmlns:p14="http://schemas.microsoft.com/office/powerpoint/2010/main" val="2129817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Single PDB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5E8B480-1620-7A40-ACB1-30DDD632977A}"/>
              </a:ext>
            </a:extLst>
          </p:cNvPr>
          <p:cNvSpPr/>
          <p:nvPr/>
        </p:nvSpPr>
        <p:spPr>
          <a:xfrm>
            <a:off x="762444" y="1581972"/>
            <a:ext cx="108478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ATOM      1 	H1   	SPCE    1       4.665 	 10.828  	11.349  	0.00  	0.00           </a:t>
            </a:r>
          </a:p>
          <a:p>
            <a:r>
              <a:rPr lang="en-US" sz="2400" dirty="0"/>
              <a:t>ATOM      2 	O1   	SPCE    1       4.365  	 11.775  	11.228  	0.00  	0.00            </a:t>
            </a:r>
          </a:p>
          <a:p>
            <a:r>
              <a:rPr lang="en-US" sz="2400" dirty="0"/>
              <a:t>ATOM      3	H2   	SPCE    1       4.473  	 12.272  	12.089  	0.00  	0.00 </a:t>
            </a:r>
          </a:p>
          <a:p>
            <a:r>
              <a:rPr lang="en-US" sz="2400" dirty="0"/>
              <a:t>END</a:t>
            </a:r>
          </a:p>
        </p:txBody>
      </p:sp>
      <p:sp>
        <p:nvSpPr>
          <p:cNvPr id="11" name="Line Callout 2 10">
            <a:extLst>
              <a:ext uri="{FF2B5EF4-FFF2-40B4-BE49-F238E27FC236}">
                <a16:creationId xmlns:a16="http://schemas.microsoft.com/office/drawing/2014/main" id="{11B0AD6A-06F7-FA4D-87F1-5FE128F0FDA6}"/>
              </a:ext>
            </a:extLst>
          </p:cNvPr>
          <p:cNvSpPr/>
          <p:nvPr/>
        </p:nvSpPr>
        <p:spPr>
          <a:xfrm flipH="1">
            <a:off x="443346" y="3408041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156"/>
              <a:gd name="adj6" fmla="val -20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ID</a:t>
            </a:r>
          </a:p>
        </p:txBody>
      </p:sp>
      <p:sp>
        <p:nvSpPr>
          <p:cNvPr id="12" name="Line Callout 2 11">
            <a:extLst>
              <a:ext uri="{FF2B5EF4-FFF2-40B4-BE49-F238E27FC236}">
                <a16:creationId xmlns:a16="http://schemas.microsoft.com/office/drawing/2014/main" id="{9909AAC2-895E-1546-928A-2E95E7EC48D4}"/>
              </a:ext>
            </a:extLst>
          </p:cNvPr>
          <p:cNvSpPr/>
          <p:nvPr/>
        </p:nvSpPr>
        <p:spPr>
          <a:xfrm flipH="1">
            <a:off x="1136073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9915"/>
              <a:gd name="adj6" fmla="val -24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name</a:t>
            </a:r>
          </a:p>
        </p:txBody>
      </p:sp>
      <p:sp>
        <p:nvSpPr>
          <p:cNvPr id="13" name="Line Callout 2 12">
            <a:extLst>
              <a:ext uri="{FF2B5EF4-FFF2-40B4-BE49-F238E27FC236}">
                <a16:creationId xmlns:a16="http://schemas.microsoft.com/office/drawing/2014/main" id="{012E4026-60A2-B347-9DA4-89AB9F11F639}"/>
              </a:ext>
            </a:extLst>
          </p:cNvPr>
          <p:cNvSpPr/>
          <p:nvPr/>
        </p:nvSpPr>
        <p:spPr>
          <a:xfrm flipH="1">
            <a:off x="1828800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0605"/>
              <a:gd name="adj6" fmla="val -33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name</a:t>
            </a:r>
          </a:p>
        </p:txBody>
      </p:sp>
      <p:sp>
        <p:nvSpPr>
          <p:cNvPr id="14" name="Line Callout 2 13">
            <a:extLst>
              <a:ext uri="{FF2B5EF4-FFF2-40B4-BE49-F238E27FC236}">
                <a16:creationId xmlns:a16="http://schemas.microsoft.com/office/drawing/2014/main" id="{E615488C-FC82-6D4F-B71E-D7ACBD7E6A15}"/>
              </a:ext>
            </a:extLst>
          </p:cNvPr>
          <p:cNvSpPr/>
          <p:nvPr/>
        </p:nvSpPr>
        <p:spPr>
          <a:xfrm>
            <a:off x="4800897" y="5528010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4053"/>
              <a:gd name="adj6" fmla="val -15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ID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D4A519-6B82-DE48-A530-6BB4738C2A1D}"/>
              </a:ext>
            </a:extLst>
          </p:cNvPr>
          <p:cNvSpPr/>
          <p:nvPr/>
        </p:nvSpPr>
        <p:spPr>
          <a:xfrm>
            <a:off x="4918364" y="1427018"/>
            <a:ext cx="4211781" cy="2528178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X, Y, Z coordinates</a:t>
            </a:r>
          </a:p>
        </p:txBody>
      </p:sp>
      <p:sp>
        <p:nvSpPr>
          <p:cNvPr id="17" name="Line Callout 2 16">
            <a:extLst>
              <a:ext uri="{FF2B5EF4-FFF2-40B4-BE49-F238E27FC236}">
                <a16:creationId xmlns:a16="http://schemas.microsoft.com/office/drawing/2014/main" id="{60865A7E-40CC-4243-B21C-468062D0283D}"/>
              </a:ext>
            </a:extLst>
          </p:cNvPr>
          <p:cNvSpPr/>
          <p:nvPr/>
        </p:nvSpPr>
        <p:spPr>
          <a:xfrm flipH="1">
            <a:off x="7841672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4743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Occupancy</a:t>
            </a:r>
          </a:p>
        </p:txBody>
      </p:sp>
      <p:sp>
        <p:nvSpPr>
          <p:cNvPr id="18" name="Line Callout 2 17">
            <a:extLst>
              <a:ext uri="{FF2B5EF4-FFF2-40B4-BE49-F238E27FC236}">
                <a16:creationId xmlns:a16="http://schemas.microsoft.com/office/drawing/2014/main" id="{F8B8E2F1-95DC-2E4A-BAE4-45AE44A3647E}"/>
              </a:ext>
            </a:extLst>
          </p:cNvPr>
          <p:cNvSpPr/>
          <p:nvPr/>
        </p:nvSpPr>
        <p:spPr>
          <a:xfrm flipH="1">
            <a:off x="8797635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2329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Beta</a:t>
            </a:r>
          </a:p>
        </p:txBody>
      </p:sp>
    </p:spTree>
    <p:extLst>
      <p:ext uri="{BB962C8B-B14F-4D97-AF65-F5344CB8AC3E}">
        <p14:creationId xmlns:p14="http://schemas.microsoft.com/office/powerpoint/2010/main" val="3948546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7155</TotalTime>
  <Words>1631</Words>
  <Application>Microsoft Macintosh PowerPoint</Application>
  <PresentationFormat>Widescreen</PresentationFormat>
  <Paragraphs>280</Paragraphs>
  <Slides>28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Office Theme</vt:lpstr>
      <vt:lpstr>PowerPoint Presentation</vt:lpstr>
      <vt:lpstr>Tutorial files</vt:lpstr>
      <vt:lpstr>Overview</vt:lpstr>
      <vt:lpstr>Acknowledgements</vt:lpstr>
      <vt:lpstr>Introduction to GOMC</vt:lpstr>
      <vt:lpstr>PowerPoint Presentation</vt:lpstr>
      <vt:lpstr>GOMC I/O</vt:lpstr>
      <vt:lpstr>GOMC I/O: Input</vt:lpstr>
      <vt:lpstr>Single PDB file</vt:lpstr>
      <vt:lpstr>Topology file</vt:lpstr>
      <vt:lpstr>GOMC I/O: LOG Output</vt:lpstr>
      <vt:lpstr>GOMC I/O: LOG Output</vt:lpstr>
      <vt:lpstr>GOMC I/O: BLOCK Output</vt:lpstr>
      <vt:lpstr>Grand Canonical Monte Carlo Example</vt:lpstr>
      <vt:lpstr>Grand Canonical Monte Carlo Example</vt:lpstr>
      <vt:lpstr>Creating PDB for adsorbent:</vt:lpstr>
      <vt:lpstr>Creating PDB for adsorbent:</vt:lpstr>
      <vt:lpstr>Creating PDB for adsorbent:</vt:lpstr>
      <vt:lpstr>IRMOF-1 Topology file:</vt:lpstr>
      <vt:lpstr>Creating PSF for adsorbent:</vt:lpstr>
      <vt:lpstr>Grand Canonical Monte Carlo</vt:lpstr>
      <vt:lpstr>Control file: GCMC</vt:lpstr>
      <vt:lpstr>GOMC I/O: GCMC</vt:lpstr>
      <vt:lpstr>GOMC I/O: GCMC</vt:lpstr>
      <vt:lpstr>GOMC I/O: GCMC</vt:lpstr>
      <vt:lpstr>GOMC I/O: GCMC</vt:lpstr>
      <vt:lpstr>GOMC on Multicore and GPU</vt:lpstr>
      <vt:lpstr>Acknowledgements</vt:lpstr>
    </vt:vector>
  </TitlesOfParts>
  <Company>Wayne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Potoff</dc:creator>
  <cp:lastModifiedBy>Mohammad Soroush Barhaghi</cp:lastModifiedBy>
  <cp:revision>291</cp:revision>
  <dcterms:created xsi:type="dcterms:W3CDTF">2018-05-11T01:19:13Z</dcterms:created>
  <dcterms:modified xsi:type="dcterms:W3CDTF">2019-11-08T05:09:02Z</dcterms:modified>
</cp:coreProperties>
</file>

<file path=docProps/thumbnail.jpeg>
</file>